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39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29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02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2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7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5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9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81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731E-C720-4971-9C4B-732E181D3179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91E5-D3D3-4BA8-9D0D-BAF697985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6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8902" y="845233"/>
            <a:ext cx="9144000" cy="452175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Ұлттық бірыңғай тестінде кездесетін есептердің шығару жолдары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8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ІV. Сәйкестендіру тест тапсырмалары: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829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1-мысал. Кестедегі өрнектер мен олардың мәндерін сәйкестендіріңіз.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1-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,2-А,3-В. В)1-В, 2-Д,3-А. С)1-С, 2-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,3-Е. Д)1-Е,2-В,3-С. 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1-А,2-Д,3-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7645435"/>
                  </p:ext>
                </p:extLst>
              </p:nvPr>
            </p:nvGraphicFramePr>
            <p:xfrm>
              <a:off x="1447800" y="1822228"/>
              <a:ext cx="10261599" cy="271805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934200"/>
                    <a:gridCol w="3327399"/>
                  </a:tblGrid>
                  <a:tr h="1727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Өрнектер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Мәндері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0975">
                    <a:tc>
                      <a:txBody>
                        <a:bodyPr/>
                        <a:lstStyle/>
                        <a:p>
                          <a:pPr marL="173355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i="1" dirty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𝟐𝟕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   </m:t>
                                      </m:r>
                                    </m:sup>
                                  </m:sSup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 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𝟐𝟕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𝟏𝟎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 </m:t>
                                  </m:r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𝟐𝟎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3355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3355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b="1" i="1" dirty="0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𝟏𝟓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𝟑𝟎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𝟕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3355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3355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𝟑𝟎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𝟑𝟐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𝟑𝟎</m:t>
                                  </m:r>
                                  <m:r>
                                    <a:rPr kumimoji="0" lang="kk-KZ" sz="20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kumimoji="0" lang="ru-RU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𝟏𝟔</m:t>
                                      </m:r>
                                    </m:e>
                                    <m:sup>
                                      <m:r>
                                        <a:rPr kumimoji="0" lang="kk-KZ" sz="2000" b="1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А)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В)8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С)16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</a:t>
                          </a:r>
                          <a:r>
                            <a:rPr lang="kk-KZ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Д)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Е)6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</a:t>
                          </a:r>
                          <a:r>
                            <a:rPr lang="en-US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F)</a:t>
                          </a:r>
                          <a:r>
                            <a:rPr lang="en-US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7645435"/>
                  </p:ext>
                </p:extLst>
              </p:nvPr>
            </p:nvGraphicFramePr>
            <p:xfrm>
              <a:off x="1447800" y="1822228"/>
              <a:ext cx="10261599" cy="267360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934200"/>
                    <a:gridCol w="3327399"/>
                  </a:tblGrid>
                  <a:tr h="70104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Өрнектер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Мәндері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7256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8" t="-38154" r="-48155" b="-7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А)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В)8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С)16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</a:t>
                          </a:r>
                          <a:r>
                            <a:rPr lang="kk-KZ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Д)</a:t>
                          </a: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Е)6</a:t>
                          </a:r>
                          <a:r>
                            <a:rPr lang="ru-RU" sz="2000" b="0" baseline="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</a:t>
                          </a:r>
                          <a:r>
                            <a:rPr lang="en-US" sz="2000" b="1" u="sng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F)</a:t>
                          </a:r>
                          <a:r>
                            <a:rPr lang="en-US" sz="20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732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62000" y="149225"/>
                <a:ext cx="10706100" cy="1325563"/>
              </a:xfrm>
            </p:spPr>
            <p:txBody>
              <a:bodyPr>
                <a:no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2-мысал.</a:t>
                </a:r>
                <a:r>
                  <a:rPr lang="ru-RU" sz="2400" dirty="0" smtClean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 smtClean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kk-KZ" sz="24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Теңдеуді </a:t>
                </a:r>
                <a:r>
                  <a:rPr lang="kk-KZ" sz="24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шешіп, кестедегі өрнектер мен олардың мәндерін сәйкестендір: </a:t>
                </a:r>
                <a:r>
                  <a:rPr lang="ru-RU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8х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𝟔𝟔</m:t>
                        </m:r>
                      </m:den>
                    </m:f>
                  </m:oMath>
                </a14:m>
                <a:r>
                  <a:rPr lang="ru-RU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2,0(15) </a:t>
                </a:r>
                <a:endParaRPr lang="ru-RU" sz="24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0" y="149225"/>
                <a:ext cx="10706100" cy="1325563"/>
              </a:xfrm>
              <a:blipFill rotWithShape="0">
                <a:blip r:embed="rId2"/>
                <a:stretch>
                  <a:fillRect t="-9633" r="-911" b="-1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7395445"/>
                  </p:ext>
                </p:extLst>
              </p:nvPr>
            </p:nvGraphicFramePr>
            <p:xfrm>
              <a:off x="4470400" y="1405401"/>
              <a:ext cx="6794500" cy="206781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94042"/>
                    <a:gridCol w="4300458"/>
                  </a:tblGrid>
                  <a:tr h="3378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Ө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</a:t>
                          </a:r>
                          <a:r>
                            <a:rPr lang="ru-RU" sz="2000" b="1" dirty="0" err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ектер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Мәндері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1945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Х+3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1-х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(1+х)</a:t>
                          </a:r>
                          <a:r>
                            <a:rPr lang="ru-RU" sz="2000" b="1" baseline="30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    </a:t>
                          </a:r>
                          <a:r>
                            <a:rPr lang="ru-RU" sz="2000" b="1" u="sng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В)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𝟏𝟔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       </a:t>
                          </a:r>
                          <a:r>
                            <a:rPr lang="ru-RU" sz="2000" b="1" u="sng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С)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     </a:t>
                          </a:r>
                          <a:r>
                            <a:rPr lang="ru-RU" sz="2000" b="1" u="sng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Е)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𝟏𝟑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     </a:t>
                          </a:r>
                          <a:r>
                            <a:rPr lang="en-US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97395445"/>
                  </p:ext>
                </p:extLst>
              </p:nvPr>
            </p:nvGraphicFramePr>
            <p:xfrm>
              <a:off x="4470400" y="1405401"/>
              <a:ext cx="6794500" cy="203288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94042"/>
                    <a:gridCol w="4300458"/>
                  </a:tblGrid>
                  <a:tr h="3378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Ө</a:t>
                          </a: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</a:t>
                          </a:r>
                          <a:r>
                            <a:rPr lang="ru-RU" sz="2000" b="1" dirty="0" err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ектер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Мәндері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95069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Х+3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1-х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:r>
                            <a:rPr lang="ru-RU" sz="20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(1+х)</a:t>
                          </a:r>
                          <a:r>
                            <a:rPr lang="ru-RU" sz="2000" b="1" baseline="30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8074" t="-23297" r="-283" b="-7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62000" y="3594327"/>
                <a:ext cx="10998200" cy="2938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А)1-С, 2-А, 3-В. В)1-</a:t>
                </a:r>
                <a:r>
                  <a:rPr lang="en-US" sz="2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ru-RU" sz="2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2-Д,3-А. С)1-Д, 2-В,3-Е. </a:t>
                </a:r>
                <a:r>
                  <a:rPr lang="ru-RU" sz="2400" u="sng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Д)</a:t>
                </a:r>
                <a:r>
                  <a:rPr lang="ru-RU" sz="2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1-Е, 2-С,3-В.Е)1-А,2-Е,3- </a:t>
                </a:r>
                <a:r>
                  <a:rPr lang="en-US" sz="2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</a:t>
                </a:r>
                <a:endParaRPr lang="ru-RU" sz="2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8х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990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+3=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(Е)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8х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2) 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(С)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8х=2                                           </a:t>
                </a:r>
                <a:r>
                  <a:rPr lang="ru-RU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3) (1+</a:t>
                </a:r>
                <a14:m>
                  <m:oMath xmlns:m="http://schemas.openxmlformats.org/officeDocument/2006/math"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(В)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94327"/>
                <a:ext cx="10998200" cy="2938112"/>
              </a:xfrm>
              <a:prstGeom prst="rect">
                <a:avLst/>
              </a:prstGeom>
              <a:blipFill rotWithShape="0">
                <a:blip r:embed="rId4"/>
                <a:stretch>
                  <a:fillRect l="-831" t="-830" b="-1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7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71132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3-мысал.</a:t>
            </a:r>
            <a:r>
              <a:rPr lang="ru-RU" sz="27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3600 саны </a:t>
            </a:r>
            <a:r>
              <a:rPr lang="kk-KZ" sz="27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берілген. Кестедегі осы санның пайыздары мен мәндерін сәйкестендір: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916604"/>
              </p:ext>
            </p:extLst>
          </p:nvPr>
        </p:nvGraphicFramePr>
        <p:xfrm>
          <a:off x="1943100" y="1435703"/>
          <a:ext cx="759460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979345"/>
                <a:gridCol w="5615255"/>
              </a:tblGrid>
              <a:tr h="218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пайызы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мәндері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А)1440, В)1080, С)360, </a:t>
                      </a:r>
                      <a:endParaRPr lang="kk-KZ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Д)540</a:t>
                      </a: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Е)1040,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F)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3300" y="3941413"/>
            <a:ext cx="108966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1-А,2-В,3-С. 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1-Е,2-Д, 3-А. </a:t>
            </a:r>
            <a:r>
              <a:rPr lang="kk-KZ" sz="2400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С)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1-В, 2-Д,3-А.  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,2-Е,3-В. 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1-Д,2-А,3-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3600*0,3=1080 (В)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3600*0,15=540 (Д)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3600*0,4=1440 (А)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1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Көргеннен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көрмегенің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Білгеннен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білмегенің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даналығы</a:t>
            </a:r>
            <a:r>
              <a:rPr lang="ru-RU" sz="31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2563" y="1690688"/>
                <a:ext cx="11314443" cy="5061804"/>
              </a:xfrm>
            </p:spPr>
            <p:txBody>
              <a:bodyPr>
                <a:normAutofit fontScale="47500" lnSpcReduction="2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kk-KZ" sz="60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І. Теңсіздіктерді шешу:</a:t>
                </a:r>
                <a:endParaRPr lang="ru-RU" sz="60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51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1-мысал.</a:t>
                </a:r>
                <a14:m>
                  <m:oMath xmlns:m="http://schemas.openxmlformats.org/officeDocument/2006/math">
                    <m:r>
                      <a:rPr lang="kk-KZ" sz="51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func>
                      <m:funcPr>
                        <m:ctrlPr>
                          <a:rPr lang="ru-RU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𝐥𝐠</m:t>
                        </m:r>
                      </m:fName>
                      <m:e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(х+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kk-KZ" sz="51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1 -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𝐥𝐠</m:t>
                        </m:r>
                      </m:fName>
                      <m:e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х−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kk-KZ" sz="51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kk-KZ" sz="51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теңсіздігін шешейік.</a:t>
                </a:r>
                <a:endParaRPr lang="ru-RU" sz="51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Шешуі: </a:t>
                </a:r>
                <a:endParaRPr lang="kk-KZ" sz="5100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5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(х+1)</m:t>
                        </m:r>
                      </m:e>
                    </m:func>
                  </m:oMath>
                </a14:m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5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(2х−6)</m:t>
                        </m:r>
                      </m:e>
                    </m:func>
                  </m:oMath>
                </a14:m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1</a:t>
                </a:r>
                <a:endParaRPr lang="ru-RU" sz="5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5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d>
                          <m:dPr>
                            <m:ctrlPr>
                              <a:rPr lang="ru-RU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х+1</m:t>
                            </m:r>
                          </m:e>
                        </m:d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ru-RU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2х−6</m:t>
                            </m:r>
                          </m:e>
                        </m:d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kk-KZ" sz="5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kk-KZ" sz="5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func>
                  </m:oMath>
                </a14:m>
                <a:endParaRPr lang="ru-RU" sz="5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5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х+1&gt;0</m:t>
                            </m:r>
                          </m:e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2х−6&gt;0</m:t>
                            </m:r>
                          </m:e>
                          <m:e>
                            <m:d>
                              <m:dPr>
                                <m:ctrlPr>
                                  <a:rPr lang="ru-RU" sz="5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k-KZ" sz="51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х+1</m:t>
                                </m:r>
                              </m:e>
                            </m:d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∗(2х−6)≤10</m:t>
                            </m:r>
                          </m:e>
                        </m:eqArr>
                      </m:e>
                    </m:d>
                    <m:r>
                      <a:rPr lang="kk-KZ" sz="5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</m:oMath>
                </a14:m>
                <a:r>
                  <a:rPr lang="kk-KZ" sz="5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немесе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51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5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х&gt;−1</m:t>
                            </m:r>
                          </m:e>
                          <m:e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х&gt;3</m:t>
                            </m:r>
                          </m:e>
                          <m:e>
                            <m:d>
                              <m:dPr>
                                <m:ctrlPr>
                                  <a:rPr lang="ru-RU" sz="5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k-KZ" sz="5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х−4</m:t>
                                </m:r>
                              </m:e>
                            </m:d>
                            <m:r>
                              <a:rPr lang="kk-KZ" sz="5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∗(х+2)≤0</m:t>
                            </m:r>
                          </m:e>
                        </m:eqArr>
                      </m:e>
                    </m:d>
                  </m:oMath>
                </a14:m>
                <a:endParaRPr lang="ru-RU" sz="5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sz="51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</a:t>
                </a:r>
                <a:r>
                  <a:rPr lang="kk-KZ" sz="5100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(3;4]</a:t>
                </a:r>
                <a:endParaRPr lang="ru-RU" sz="51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563" y="1690688"/>
                <a:ext cx="11314443" cy="5061804"/>
              </a:xfrm>
              <a:blipFill rotWithShape="0">
                <a:blip r:embed="rId2"/>
                <a:stretch>
                  <a:fillRect l="-1024" t="-1925" r="-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1064"/>
                <a:ext cx="10515600" cy="645104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2-мысал.  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  <m:sup>
                        <m:r>
                          <a:rPr lang="kk-KZ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- 8|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𝟏𝟔</m:t>
                        </m:r>
                      </m:e>
                      <m:sup>
                        <m:r>
                          <a:rPr lang="kk-KZ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- 64 &gt; 0 теңсіздігін шеш.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 &gt; 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х &gt;1,5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- 64 &gt;0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-72&gt;0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+9)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&gt;0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 &gt; 0 → х &gt;1,5, ал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+9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х-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ң кез келген мәнінде оң.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 &lt;0 → х&lt;1,5</a:t>
                </a:r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r>
                  <a:rPr lang="ru-RU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−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64 &gt;0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−56&gt;0</m:t>
                    </m:r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+7)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&gt;0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+7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&gt;0, </a:t>
                </a:r>
                <a:r>
                  <a:rPr lang="ru-RU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олай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болса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 &gt; 0 → х &gt;1,5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r">
                  <a:lnSpc>
                    <a:spcPct val="115000"/>
                  </a:lnSpc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ru-RU" b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Жауабы: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(1,5; +∞)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1064"/>
                <a:ext cx="10515600" cy="6451041"/>
              </a:xfrm>
              <a:blipFill rotWithShape="0">
                <a:blip r:embed="rId2"/>
                <a:stretch>
                  <a:fillRect l="-1043" t="-1228" r="-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6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0967"/>
                <a:ext cx="10515600" cy="5975996"/>
              </a:xfrm>
            </p:spPr>
            <p:txBody>
              <a:bodyPr>
                <a:normAutofit/>
              </a:bodyPr>
              <a:lstStyle/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3-мысал.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- 6х &lt; 0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Теңсіздікті мына түрде жазуға болады: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ru-RU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ru-RU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)−(</m:t>
                    </m:r>
                    <m:r>
                      <a:rPr lang="ru-RU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  <m:sSup>
                      <m:sSup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+(6х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- 6х)&lt; 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х(х-1)(х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-5х +6) &lt; 0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х(х-1)(х-2)(х-3) &lt; 0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теңсіздіктің сол жағындағы көпмүшеліктердің түбірлері 0;1;2;3.  </a:t>
                </a:r>
                <a:r>
                  <a:rPr lang="kk-KZ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Оларды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өсу ретімен жазып; аралықтар құрамыз: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kk-KZ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-∞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;0), (0;1), (1;2), (2;3),(3;</a:t>
                </a:r>
                <a:r>
                  <a:rPr lang="kk-KZ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+∞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екінші, төртінші аралықта таңбасы теріс.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(0;1)</a:t>
                </a:r>
                <a14:m>
                  <m:oMath xmlns:m="http://schemas.openxmlformats.org/officeDocument/2006/math">
                    <m:r>
                      <a:rPr lang="kk-KZ" b="1" i="1" dirty="0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(2;3)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0967"/>
                <a:ext cx="10515600" cy="5975996"/>
              </a:xfrm>
              <a:blipFill rotWithShape="0">
                <a:blip r:embed="rId2"/>
                <a:stretch>
                  <a:fillRect t="-510" r="-1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7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ІІ. Фигураның ауданын табуға есептер: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65787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1-мысал. у=х</a:t>
                </a:r>
                <a:r>
                  <a:rPr lang="ru-RU" b="1" baseline="300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у=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ru-RU" b="1" i="1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(х≥0), у=0,х=5 </a:t>
                </a: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сызықтарымен шектелген фигураның ауданын тап.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Шешуі: S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=S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+S</a:t>
                </a:r>
                <a:r>
                  <a:rPr lang="kk-KZ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:r>
                  <a:rPr lang="kk-KZ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kk-KZ" baseline="-25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kk-KZ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kk-KZ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kk-KZ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kk-KZ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dх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kk-KZ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kk-KZ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kk-KZ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kk-KZ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kk-KZ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kk-KZ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dх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kk-KZ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kk-KZ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kk-KZ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f>
                      <m:fPr>
                        <m:type m:val="noBar"/>
                        <m:ctrlPr>
                          <a:rPr lang="kk-KZ" sz="2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2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den>
                    </m:f>
                    <m:r>
                      <a:rPr lang="kk-KZ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f>
                      <m:fPr>
                        <m:type m:val="noBar"/>
                        <m:ctrlPr>
                          <a:rPr lang="kk-KZ" sz="22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kk-KZ" sz="22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kk-KZ" baseline="-25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- 0) –(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-1)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Жауабы: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a:rPr lang="kk-KZ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kk-KZ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кв.бірлік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657870" cy="4351338"/>
              </a:xfrm>
              <a:blipFill rotWithShape="0">
                <a:blip r:embed="rId2"/>
                <a:stretch>
                  <a:fillRect r="-13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31" t="13396" r="30378" b="34359"/>
          <a:stretch/>
        </p:blipFill>
        <p:spPr bwMode="auto">
          <a:xfrm>
            <a:off x="7859233" y="1384322"/>
            <a:ext cx="3842657" cy="40930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7996307" y="1384322"/>
                <a:ext cx="244778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у=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                у=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307" y="1384322"/>
                <a:ext cx="2447785" cy="612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0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0200"/>
                <a:ext cx="10515600" cy="5846763"/>
              </a:xfrm>
            </p:spPr>
            <p:txBody>
              <a:bodyPr>
                <a:normAutofit/>
              </a:bodyPr>
              <a:lstStyle/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2-мысал. у= х</a:t>
                </a:r>
                <a:r>
                  <a:rPr lang="kk-KZ" b="1" baseline="300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- 4х, у=0</a:t>
                </a: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сызықтарымен шектелген фигураның ауданын </a:t>
                </a:r>
                <a:r>
                  <a:rPr lang="kk-KZ" b="1" u="sng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суретсіз </a:t>
                </a: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тап.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Функцияның нөлдері:</a:t>
                </a:r>
                <a:r>
                  <a:rPr lang="kk-KZ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х</a:t>
                </a:r>
                <a:r>
                  <a:rPr lang="kk-KZ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- 4х=0, х(х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4)=0, х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=0, х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=2, х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=-2.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у= 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- 4х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функциясының таңбасы тұрақты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−2;0</m:t>
                        </m:r>
                      </m:e>
                    </m:d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0;2</m:t>
                        </m:r>
                      </m:e>
                    </m:d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у= 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- 4х≥0, хϵ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−2;0</m:t>
                        </m:r>
                      </m:e>
                    </m:d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у= х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- 4х≤0, хϵ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0;2</m:t>
                        </m:r>
                      </m:e>
                    </m:d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sub>
                      <m:sup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  <m:e>
                        <m:r>
                          <a:rPr lang="ru-RU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ru-RU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4х</m:t>
                        </m:r>
                      </m:e>
                    </m:nary>
                    <m:r>
                      <a:rPr lang="kk-K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dх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  <m:e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kk-KZ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4х) </m:t>
                        </m:r>
                        <m:r>
                          <m:rPr>
                            <m:sty m:val="p"/>
                          </m:rPr>
                          <a:rPr lang="kk-KZ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kk-KZ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 </m:t>
                        </m:r>
                      </m:e>
                    </m:nary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- 2х</a:t>
                </a:r>
                <a:r>
                  <a:rPr lang="kk-KZ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|</a:t>
                </a:r>
                <a:r>
                  <a:rPr lang="kk-KZ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kk-KZ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- 2х</a:t>
                </a:r>
                <a:r>
                  <a:rPr lang="kk-KZ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)|</a:t>
                </a:r>
                <a:r>
                  <a:rPr lang="kk-KZ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kk-KZ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=(0-4+8) –(4-8-0)=8.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Жауабы: 8 кв.бірлік.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0200"/>
                <a:ext cx="10515600" cy="5846763"/>
              </a:xfrm>
              <a:blipFill rotWithShape="0">
                <a:blip r:embed="rId2"/>
                <a:stretch>
                  <a:fillRect t="-626" r="-1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86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Бірнеше дұрыс жауабы бар тест тапсырмалары: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4300"/>
            <a:ext cx="11010900" cy="5168899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1-мысал.</a:t>
            </a: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Өрнекті ықшамда: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(5х+(3х – (4х +3)))= -(5х+3х-4х-3))= - (5х-х-3)=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-(4х-3)=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-4х+3.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1.4х+3                5. 4х-3   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-4х-3              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6.-(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4х-3)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-4х+3              7. –(4х+3)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12х+3              8. -3х+4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1;5.  В)2;7.   </a:t>
            </a:r>
            <a:r>
              <a:rPr lang="ru-RU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3;6.   Д) 4;8.   Е)3;5.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4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9400"/>
            <a:ext cx="10515600" cy="6197600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2-мысал.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Бұрыс тұжырымдарды анықта: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1045 саны 3 пен 5-ке қалдықсыз бөлінеді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2.8564 саны 4-ке еселі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3690 саны 2,3,5,9,10-ға қалдықсыз бөлінеді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саны 127 санының бөлгіші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1208 саны 4-ке еселі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6.2007 саны 3 пен 9- ға қалдықсыз бөлінеді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7саны 112 санының бөлгіші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2-ге, 3-ке қалдықсыз бөлінетін сан 6- ға бөлінеді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А)1;2.  В) 3;7. С)3;6. </a:t>
            </a:r>
            <a:r>
              <a:rPr lang="kk-KZ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kk-KZ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1;4. Е)4;8.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45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100"/>
                <a:ext cx="10858500" cy="6011863"/>
              </a:xfrm>
            </p:spPr>
            <p:txBody>
              <a:bodyPr>
                <a:normAutofit lnSpcReduction="10000"/>
              </a:bodyPr>
              <a:lstStyle/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3-мысал.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Өрнекті ықшамда</a:t>
                </a:r>
                <a:r>
                  <a:rPr lang="kk-KZ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𝟗𝟔</m:t>
                        </m:r>
                      </m:num>
                      <m:den>
                        <m:sSup>
                          <m:sSupPr>
                            <m:ctrlPr>
                              <a:rPr lang="ru-RU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а</m:t>
                            </m:r>
                          </m:e>
                          <m:sup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</m:sSup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(а−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𝟗𝟔</m:t>
                        </m:r>
                      </m:num>
                      <m:den>
                        <m:sSup>
                          <m:sSupPr>
                            <m:ctrlPr>
                              <a:rPr lang="ru-RU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а(а</m:t>
                            </m:r>
                          </m:e>
                          <m:sup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</m:sSup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ru-RU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а</m:t>
                            </m:r>
                          </m:e>
                          <m:sup>
                            <m:r>
                              <a:rPr lang="kk-KZ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𝟒𝟖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а(а−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(а+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kk-KZ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</m:t>
                        </m:r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kk-K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а+4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kk-KZ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3а+12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а+4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а(а−4)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6.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а+4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а−4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3(а+4)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kk-KZ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3+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а+3</m:t>
                        </m:r>
                      </m:num>
                      <m:den>
                        <m:r>
                          <a:rPr lang="kk-K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2а</m:t>
                        </m:r>
                      </m:den>
                    </m:f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2;8.   </a:t>
                </a:r>
                <a:r>
                  <a:rPr lang="kk-KZ" u="sng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kk-KZ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)3;5;7.  С)2;3;4.  Д)1;5.  Е)6;8.</a:t>
                </a:r>
                <a:endParaRPr lang="ru-RU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100"/>
                <a:ext cx="10858500" cy="6011863"/>
              </a:xfrm>
              <a:blipFill rotWithShape="0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62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Широкоэкранный</PresentationFormat>
  <Paragraphs>125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       Ұлттық бірыңғай тестінде кездесетін есептердің шығару жолдары </vt:lpstr>
      <vt:lpstr> «Көргеннен көрмегенің көп, Білгеннен білмегенің көп» (халық даналығы) </vt:lpstr>
      <vt:lpstr>Презентация PowerPoint</vt:lpstr>
      <vt:lpstr>Презентация PowerPoint</vt:lpstr>
      <vt:lpstr>ІІ. Фигураның ауданын табуға есептер: </vt:lpstr>
      <vt:lpstr>Презентация PowerPoint</vt:lpstr>
      <vt:lpstr> ІІІ. Бірнеше дұрыс жауабы бар тест тапсырмалары: </vt:lpstr>
      <vt:lpstr>Презентация PowerPoint</vt:lpstr>
      <vt:lpstr>Презентация PowerPoint</vt:lpstr>
      <vt:lpstr>ІV. Сәйкестендіру тест тапсырмалары: </vt:lpstr>
      <vt:lpstr>2-мысал. Теңдеуді шешіп, кестедегі өрнектер мен олардың мәндерін сәйкестендір: 8х +1/66 = 2,0(15) </vt:lpstr>
      <vt:lpstr>3-мысал. 3600 саны берілген. Кестедегі осы санның пайыздары мен мәндерін сәйкестендір: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 Ұлттық бірыңғай тестінде кездесетін есептердің шығару жолдары </dc:title>
  <dc:creator>Сейдалина С</dc:creator>
  <cp:lastModifiedBy>Руслан</cp:lastModifiedBy>
  <cp:revision>13</cp:revision>
  <dcterms:created xsi:type="dcterms:W3CDTF">2017-02-02T08:55:59Z</dcterms:created>
  <dcterms:modified xsi:type="dcterms:W3CDTF">2017-02-07T06:28:26Z</dcterms:modified>
</cp:coreProperties>
</file>